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5" r:id="rId3"/>
    <p:sldMasterId id="2147483711" r:id="rId4"/>
    <p:sldMasterId id="2147483724" r:id="rId5"/>
  </p:sldMasterIdLst>
  <p:notesMasterIdLst>
    <p:notesMasterId r:id="rId43"/>
  </p:notesMasterIdLst>
  <p:sldIdLst>
    <p:sldId id="308" r:id="rId6"/>
    <p:sldId id="258" r:id="rId7"/>
    <p:sldId id="307" r:id="rId8"/>
    <p:sldId id="257" r:id="rId9"/>
    <p:sldId id="295" r:id="rId10"/>
    <p:sldId id="262" r:id="rId11"/>
    <p:sldId id="264" r:id="rId12"/>
    <p:sldId id="289" r:id="rId13"/>
    <p:sldId id="309" r:id="rId14"/>
    <p:sldId id="291" r:id="rId15"/>
    <p:sldId id="292" r:id="rId16"/>
    <p:sldId id="300" r:id="rId17"/>
    <p:sldId id="293" r:id="rId18"/>
    <p:sldId id="290" r:id="rId19"/>
    <p:sldId id="281" r:id="rId20"/>
    <p:sldId id="271" r:id="rId21"/>
    <p:sldId id="302" r:id="rId22"/>
    <p:sldId id="270" r:id="rId23"/>
    <p:sldId id="284" r:id="rId24"/>
    <p:sldId id="275" r:id="rId25"/>
    <p:sldId id="274" r:id="rId26"/>
    <p:sldId id="285" r:id="rId27"/>
    <p:sldId id="296" r:id="rId28"/>
    <p:sldId id="297" r:id="rId29"/>
    <p:sldId id="272" r:id="rId30"/>
    <p:sldId id="283" r:id="rId31"/>
    <p:sldId id="303" r:id="rId32"/>
    <p:sldId id="265" r:id="rId33"/>
    <p:sldId id="277" r:id="rId34"/>
    <p:sldId id="299" r:id="rId35"/>
    <p:sldId id="294" r:id="rId36"/>
    <p:sldId id="304" r:id="rId37"/>
    <p:sldId id="298" r:id="rId38"/>
    <p:sldId id="305" r:id="rId39"/>
    <p:sldId id="280" r:id="rId40"/>
    <p:sldId id="263" r:id="rId41"/>
    <p:sldId id="25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19080-D064-4B60-A5B5-91EF2D406924}" v="17" dt="2021-07-29T03:59:33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87" autoAdjust="0"/>
    <p:restoredTop sz="68313" autoAdjust="0"/>
  </p:normalViewPr>
  <p:slideViewPr>
    <p:cSldViewPr snapToGrid="0">
      <p:cViewPr varScale="1">
        <p:scale>
          <a:sx n="33" d="100"/>
          <a:sy n="33" d="100"/>
        </p:scale>
        <p:origin x="1981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B2D1-B6EE-47C5-96A2-250D1DF9DCF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53DAA-7661-4C89-AE8C-5A3EB6209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ntyson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_Peter_Deutsch" TargetMode="External"/><Relationship Id="rId7" Type="http://schemas.openxmlformats.org/officeDocument/2006/relationships/hyperlink" Target="https://en.wikipedia.org/wiki/Application_softwar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istributed_computing" TargetMode="External"/><Relationship Id="rId5" Type="http://schemas.openxmlformats.org/officeDocument/2006/relationships/hyperlink" Target="https://en.wikipedia.org/wiki/Programmer" TargetMode="External"/><Relationship Id="rId4" Type="http://schemas.openxmlformats.org/officeDocument/2006/relationships/hyperlink" Target="https://en.wikipedia.org/wiki/Sun_Microsystems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ei-scampa-1201427?utm_content=attributionCopyText&amp;utm_medium=referral&amp;utm_source=pexels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ssorted-camera-parts-2286953/?utm_content=attributionCopyText&amp;utm_medium=referral&amp;utm_source=pexels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strict-female-teacher-with-book-pointing-at-scribbled-blackboard-3771074/?utm_content=attributionCopyText&amp;utm_medium=referral&amp;utm_source=pexels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1-29wyvvLJA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roadmap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External 1k referral bonus.</a:t>
            </a:r>
          </a:p>
          <a:p>
            <a:pPr algn="l"/>
            <a:r>
              <a:rPr lang="en-US" dirty="0"/>
              <a:t>If you friend complains, send them to us</a:t>
            </a:r>
          </a:p>
          <a:p>
            <a:pPr algn="l"/>
            <a:r>
              <a:rPr lang="en-US" dirty="0"/>
              <a:t>Centare.com</a:t>
            </a:r>
          </a:p>
          <a:p>
            <a:endParaRPr lang="en-US" dirty="0"/>
          </a:p>
          <a:p>
            <a:r>
              <a:rPr lang="en-US" dirty="0"/>
              <a:t>Locations</a:t>
            </a:r>
          </a:p>
          <a:p>
            <a:pPr lvl="1"/>
            <a:r>
              <a:rPr lang="en-US" dirty="0"/>
              <a:t>MKE </a:t>
            </a:r>
          </a:p>
          <a:p>
            <a:pPr lvl="1"/>
            <a:r>
              <a:rPr lang="en-US" dirty="0"/>
              <a:t>Madison </a:t>
            </a:r>
          </a:p>
          <a:p>
            <a:pPr lvl="1"/>
            <a:r>
              <a:rPr lang="en-US" dirty="0"/>
              <a:t>Remote</a:t>
            </a:r>
          </a:p>
          <a:p>
            <a:r>
              <a:rPr lang="en-US" dirty="0"/>
              <a:t>.NET, Java, Product Managers, QA/QE, DevOps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2" name="Google Shape;1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8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doesn’t mean that producers are only producers and consumer are only consumers. The lines of communication can and often do go both ways.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2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Ideally defined in business terms, not technology terms</a:t>
            </a:r>
          </a:p>
          <a:p>
            <a:r>
              <a:rPr lang="en-US" dirty="0"/>
              <a:t>Events should be understood by people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Notable thing that happens</a:t>
            </a:r>
          </a:p>
          <a:p>
            <a:pPr lvl="1"/>
            <a:r>
              <a:rPr lang="en-US" dirty="0"/>
              <a:t>Changes in state</a:t>
            </a:r>
          </a:p>
          <a:p>
            <a:pPr lvl="1"/>
            <a:r>
              <a:rPr lang="en-US" dirty="0"/>
              <a:t>New Customer</a:t>
            </a:r>
          </a:p>
          <a:p>
            <a:pPr lvl="1"/>
            <a:r>
              <a:rPr lang="en-US" dirty="0"/>
              <a:t>Temperature Reading</a:t>
            </a:r>
          </a:p>
          <a:p>
            <a:pPr lvl="1"/>
            <a:r>
              <a:rPr lang="en-US" dirty="0"/>
              <a:t>Shopping Cart Checkout</a:t>
            </a:r>
          </a:p>
          <a:p>
            <a:r>
              <a:rPr lang="en-US" dirty="0"/>
              <a:t>Lightweight</a:t>
            </a:r>
          </a:p>
          <a:p>
            <a:r>
              <a:rPr lang="en-US" dirty="0"/>
              <a:t>Easily Understood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73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Kubernetes – can auto scale</a:t>
            </a:r>
          </a:p>
          <a:p>
            <a:r>
              <a:rPr lang="en-US" dirty="0"/>
              <a:t>Or you can have queue-based scaling mechanisms</a:t>
            </a:r>
          </a:p>
          <a:p>
            <a:r>
              <a:rPr lang="en-US" dirty="0"/>
              <a:t>Or you can use queuing on prem to not destroy your on prem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5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the topic, the Customer Service needs to keep track of all the calling services it needs to call to update them on the customer. </a:t>
            </a:r>
          </a:p>
          <a:p>
            <a:r>
              <a:rPr lang="en-US" dirty="0"/>
              <a:t>With the topic, the Customer Service just needs to do one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11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https://docs.microsoft.com/en-us/azure/service-bus-messaging/service-bus-premium-messaging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Premium vs. Standard</a:t>
            </a:r>
          </a:p>
          <a:p>
            <a:endParaRPr lang="en-US" dirty="0"/>
          </a:p>
          <a:p>
            <a:r>
              <a:rPr lang="en-US" dirty="0"/>
              <a:t>Premium is faster and has guaranteed resources. </a:t>
            </a:r>
          </a:p>
          <a:p>
            <a:r>
              <a:rPr lang="en-US" dirty="0"/>
              <a:t>It also supports security scenarios like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It’s also super expensive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34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going to find links to each of these in the docs. It’s kind of annoying…</a:t>
            </a:r>
          </a:p>
          <a:p>
            <a:endParaRPr lang="en-US" dirty="0"/>
          </a:p>
          <a:p>
            <a:r>
              <a:rPr lang="en-US" dirty="0"/>
              <a:t>https://github.com/Azure/azure-sdk-for-net/blob/Azure.Messaging.ServiceBus_7.0.0/sdk/servicebus/Azure.Messaging.ServiceBus/README.md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2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use the portal now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https://github.com/paolosalvatori/ServiceBusExplorer/releases/tag/5.0.1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0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https://docs.microsoft.com/en-us/azure/architecture/patterns/event-sourcing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Sourcing </a:t>
            </a:r>
          </a:p>
          <a:p>
            <a:r>
              <a:rPr lang="en-US" dirty="0"/>
              <a:t>– events are kept and can be replayed for state (think accounting)</a:t>
            </a:r>
          </a:p>
          <a:p>
            <a:pPr marL="171450" indent="-171450">
              <a:buFontTx/>
              <a:buChar char="-"/>
            </a:pPr>
            <a:r>
              <a:rPr lang="en-US" dirty="0"/>
              <a:t>Good for data that needs history and 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Good for data that has lots of people adding to it, like inventories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You don’t need anything special to do this, it’s just about how you store your data.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35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Streaming – streams of information, often used in IOT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called onto to work on an app</a:t>
            </a:r>
          </a:p>
          <a:p>
            <a:r>
              <a:rPr lang="en-US" dirty="0"/>
              <a:t>That app was a mess | one run of a batch process brought down a whole database server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Used all the threads, but that left no threads for other things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Fixed the mess with event driven architecture</a:t>
            </a:r>
          </a:p>
          <a:p>
            <a:endParaRPr lang="en-US" dirty="0"/>
          </a:p>
          <a:p>
            <a:r>
              <a:rPr lang="en-US" dirty="0"/>
              <a:t>Sometimes the common stuff doesn’t work</a:t>
            </a:r>
          </a:p>
          <a:p>
            <a:endParaRPr lang="en-US" dirty="0"/>
          </a:p>
          <a:p>
            <a:r>
              <a:rPr lang="en-US" dirty="0"/>
              <a:t>Went from over a day to ~15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4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https://docs.microsoft.com/en-us/azure/service-bus-messaging/service-bus-premium-messaging</a:t>
            </a:r>
          </a:p>
          <a:p>
            <a:r>
              <a:rPr lang="en-US" dirty="0"/>
              <a:t>https://docs.microsoft.com/en-us/azure/architecture/aws-professional/services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53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Consistency Problems – Eventual consistency | you can’t post and then retrieve</a:t>
            </a:r>
          </a:p>
          <a:p>
            <a:r>
              <a:rPr lang="en-US" dirty="0"/>
              <a:t>Event Delivery Failures – Sometimes events don’t get where they need to go</a:t>
            </a:r>
          </a:p>
          <a:p>
            <a:r>
              <a:rPr lang="en-US" dirty="0"/>
              <a:t>Multiple processing of events – Sometimes you get more than one event, make your services Idempotent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Jon Tyson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r>
              <a:rPr lang="en-US" dirty="0"/>
              <a:t>https://unsplash.com/photos/FlHdnPO6dlw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57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Thundering Herd – one service update triggers a bunch of callbacks to the OG service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by &lt;a </a:t>
            </a:r>
            <a:r>
              <a:rPr lang="en-US" dirty="0" err="1"/>
              <a:t>href</a:t>
            </a:r>
            <a:r>
              <a:rPr lang="en-US" dirty="0"/>
              <a:t>="https://pixabay.com/users/annaleyah-9488006/?</a:t>
            </a:r>
            <a:r>
              <a:rPr lang="en-US" dirty="0" err="1"/>
              <a:t>utm_source</a:t>
            </a:r>
            <a:r>
              <a:rPr lang="en-US" dirty="0"/>
              <a:t>=</a:t>
            </a:r>
            <a:r>
              <a:rPr lang="en-US" dirty="0" err="1"/>
              <a:t>link-attribution&amp;amp;utm_medium</a:t>
            </a:r>
            <a:r>
              <a:rPr lang="en-US" dirty="0"/>
              <a:t>=</a:t>
            </a:r>
            <a:r>
              <a:rPr lang="en-US" dirty="0" err="1"/>
              <a:t>referral&amp;amp;utm_campaign</a:t>
            </a:r>
            <a:r>
              <a:rPr lang="en-US" dirty="0"/>
              <a:t>=</a:t>
            </a:r>
            <a:r>
              <a:rPr lang="en-US" dirty="0" err="1"/>
              <a:t>image&amp;amp;utm_content</a:t>
            </a:r>
            <a:r>
              <a:rPr lang="en-US" dirty="0"/>
              <a:t>=4212301"&gt;</a:t>
            </a:r>
            <a:r>
              <a:rPr lang="en-US" dirty="0" err="1"/>
              <a:t>annaleyah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="https://pixabay.com/?</a:t>
            </a:r>
            <a:r>
              <a:rPr lang="en-US" dirty="0" err="1"/>
              <a:t>utm_source</a:t>
            </a:r>
            <a:r>
              <a:rPr lang="en-US" dirty="0"/>
              <a:t>=</a:t>
            </a:r>
            <a:r>
              <a:rPr lang="en-US" dirty="0" err="1"/>
              <a:t>link-attribution&amp;amp;utm_medium</a:t>
            </a:r>
            <a:r>
              <a:rPr lang="en-US" dirty="0"/>
              <a:t>=</a:t>
            </a:r>
            <a:r>
              <a:rPr lang="en-US" dirty="0" err="1"/>
              <a:t>referral&amp;amp;utm_campaign</a:t>
            </a:r>
            <a:r>
              <a:rPr lang="en-US" dirty="0"/>
              <a:t>=</a:t>
            </a:r>
            <a:r>
              <a:rPr lang="en-US" dirty="0" err="1"/>
              <a:t>image&amp;amp;utm_content</a:t>
            </a:r>
            <a:r>
              <a:rPr lang="en-US" dirty="0"/>
              <a:t>=4212301"&gt;</a:t>
            </a:r>
            <a:r>
              <a:rPr lang="en-US" dirty="0" err="1"/>
              <a:t>Pixabay</a:t>
            </a:r>
            <a:r>
              <a:rPr lang="en-US" dirty="0"/>
              <a:t>&lt;/a&gt;</a:t>
            </a:r>
          </a:p>
          <a:p>
            <a:endParaRPr lang="en-US" dirty="0"/>
          </a:p>
          <a:p>
            <a:r>
              <a:rPr lang="en-US" dirty="0"/>
              <a:t>https://pixabay.com/photos/horses-argentina-gaucho-ranch-4212301/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1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don’t have to be distributed, but they often are. 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fallacies of distributed computing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are a set of assertions made 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 Peter Deutsch"/>
              </a:rPr>
              <a:t>L Peter Deutsch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others at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Sun Microsystems"/>
              </a:rPr>
              <a:t>Sun Microsystems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describing false assumptions that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Programmer"/>
              </a:rPr>
              <a:t>programmers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new to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Distributed computing"/>
              </a:rPr>
              <a:t>distributed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Application software"/>
              </a:rPr>
              <a:t>applications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invariably make.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80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Make sure you’re getting something for your complexity</a:t>
            </a:r>
          </a:p>
          <a:p>
            <a:r>
              <a:rPr lang="en-US" dirty="0"/>
              <a:t>A lot of people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b="1" dirty="0">
                <a:hlinkClick r:id="rId3"/>
              </a:rPr>
              <a:t>Kei </a:t>
            </a:r>
            <a:r>
              <a:rPr lang="en-US" b="1" dirty="0" err="1">
                <a:hlinkClick r:id="rId3"/>
              </a:rPr>
              <a:t>Scampa</a:t>
            </a:r>
            <a:r>
              <a:rPr lang="en-US" dirty="0"/>
              <a:t> from </a:t>
            </a:r>
            <a:r>
              <a:rPr lang="en-US" b="1" dirty="0" err="1">
                <a:hlinkClick r:id="rId4"/>
              </a:rPr>
              <a:t>Pexels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24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Lesson: </a:t>
            </a:r>
          </a:p>
          <a:p>
            <a:r>
              <a:rPr lang="en-US" dirty="0"/>
              <a:t>Don’t use these patterns because you want to look smart and flex those big brain muscles.</a:t>
            </a:r>
          </a:p>
          <a:p>
            <a:r>
              <a:rPr lang="en-US" dirty="0"/>
              <a:t>Do it because it solves an actual problem.</a:t>
            </a:r>
          </a:p>
          <a:p>
            <a:endParaRPr lang="en-US" dirty="0"/>
          </a:p>
          <a:p>
            <a:r>
              <a:rPr lang="en-US" dirty="0"/>
              <a:t>https://www.pexels.com/photo/strict-female-teacher-with-book-pointing-at-scribbled-blackboard-3771074/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US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US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85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Felt this would be less boring than fixing a batch app</a:t>
            </a:r>
          </a:p>
          <a:p>
            <a:endParaRPr lang="en-US" dirty="0"/>
          </a:p>
          <a:p>
            <a:r>
              <a:rPr lang="en-US" dirty="0"/>
              <a:t>This pattern applies to any long running process that needs to be async-ed</a:t>
            </a:r>
          </a:p>
          <a:p>
            <a:endParaRPr lang="en-US" dirty="0"/>
          </a:p>
          <a:p>
            <a:r>
              <a:rPr lang="en-US" b="1" dirty="0"/>
              <a:t>Order of Operations:</a:t>
            </a:r>
          </a:p>
          <a:p>
            <a:r>
              <a:rPr lang="en-US" dirty="0"/>
              <a:t>Infra</a:t>
            </a:r>
          </a:p>
          <a:p>
            <a:r>
              <a:rPr lang="en-US" dirty="0"/>
              <a:t>App Structure</a:t>
            </a:r>
          </a:p>
          <a:p>
            <a:r>
              <a:rPr lang="en-US"/>
              <a:t>Data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9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Andrew Neel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E5ABA6-4D15-41D8-8914-EDE09F763D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61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driven architecture is a component-based architecture where communication between components is handled by discrete messages (aka, events). </a:t>
            </a:r>
          </a:p>
          <a:p>
            <a:endParaRPr lang="en-US" dirty="0"/>
          </a:p>
          <a:p>
            <a:r>
              <a:rPr lang="en-US" dirty="0"/>
              <a:t>Component Orientation</a:t>
            </a:r>
          </a:p>
          <a:p>
            <a:r>
              <a:rPr lang="en-US" dirty="0"/>
              <a:t>Event Based Interaction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let’s talk about a useful definition… </a:t>
            </a:r>
          </a:p>
          <a:p>
            <a:endParaRPr lang="en-US" dirty="0"/>
          </a:p>
          <a:p>
            <a:r>
              <a:rPr lang="en-US" dirty="0"/>
              <a:t>I want to talk about a couple scenarios…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Using events to decouple microservices</a:t>
            </a:r>
          </a:p>
          <a:p>
            <a:pPr marL="228600" indent="-228600">
              <a:buAutoNum type="arabicPeriod"/>
            </a:pPr>
            <a:r>
              <a:rPr lang="en-US" dirty="0"/>
              <a:t>Using events to monitor changes in state or streams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7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giant app into smaller easier to manage apps</a:t>
            </a:r>
          </a:p>
          <a:p>
            <a:endParaRPr lang="en-US" dirty="0"/>
          </a:p>
          <a:p>
            <a:r>
              <a:rPr lang="en-US" dirty="0"/>
              <a:t>Microservice = small API or application with its own data store.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4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Scenario:</a:t>
            </a:r>
          </a:p>
          <a:p>
            <a:r>
              <a:rPr lang="en-US" dirty="0"/>
              <a:t>Customer Needs Their Order History</a:t>
            </a:r>
          </a:p>
          <a:p>
            <a:r>
              <a:rPr lang="en-US" dirty="0"/>
              <a:t>-------</a:t>
            </a:r>
          </a:p>
          <a:p>
            <a:r>
              <a:rPr lang="en-US" dirty="0"/>
              <a:t>Customer Service for customer data</a:t>
            </a:r>
          </a:p>
          <a:p>
            <a:r>
              <a:rPr lang="en-US" dirty="0"/>
              <a:t>Order Service for Order data</a:t>
            </a:r>
          </a:p>
          <a:p>
            <a:r>
              <a:rPr lang="en-US" dirty="0"/>
              <a:t>Product Service for Product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8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entanglements, so each area relies on someone else</a:t>
            </a:r>
          </a:p>
          <a:p>
            <a:endParaRPr lang="en-US" dirty="0"/>
          </a:p>
          <a:p>
            <a:r>
              <a:rPr lang="en-US" dirty="0"/>
              <a:t>Let’s a say we create a new customer</a:t>
            </a:r>
          </a:p>
          <a:p>
            <a:endParaRPr lang="en-US" dirty="0"/>
          </a:p>
          <a:p>
            <a:r>
              <a:rPr lang="en-US" dirty="0"/>
              <a:t>Distributed monolith… just like a regular monolith, but slower.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40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we would normally batch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63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Events</a:t>
            </a:r>
          </a:p>
          <a:p>
            <a:endParaRPr lang="en-US" dirty="0"/>
          </a:p>
          <a:p>
            <a:r>
              <a:rPr lang="en-US" dirty="0"/>
              <a:t>Component Orientation</a:t>
            </a:r>
          </a:p>
          <a:p>
            <a:r>
              <a:rPr lang="en-US" dirty="0"/>
              <a:t>Event Based Interaction Model</a:t>
            </a:r>
          </a:p>
          <a:p>
            <a:endParaRPr lang="en-US" dirty="0"/>
          </a:p>
          <a:p>
            <a:r>
              <a:rPr lang="en-US" dirty="0"/>
              <a:t>Event Driven Architecture is an architecture that deals with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9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4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61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5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98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17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3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49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1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82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9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40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6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"/>
          <p:cNvSpPr txBox="1">
            <a:spLocks noGrp="1"/>
          </p:cNvSpPr>
          <p:nvPr>
            <p:ph type="title"/>
          </p:nvPr>
        </p:nvSpPr>
        <p:spPr>
          <a:xfrm>
            <a:off x="838200" y="339725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body" idx="1"/>
          </p:nvPr>
        </p:nvSpPr>
        <p:spPr>
          <a:xfrm>
            <a:off x="838200" y="1274445"/>
            <a:ext cx="10515600" cy="50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924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 Intro Pattern">
  <p:cSld name="2_C Intro Pattern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8"/>
          <p:cNvPicPr preferRelativeResize="0"/>
          <p:nvPr/>
        </p:nvPicPr>
        <p:blipFill rotWithShape="1">
          <a:blip r:embed="rId2">
            <a:alphaModFix/>
          </a:blip>
          <a:srcRect l="905" t="19020" r="905" b="1901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8"/>
          <p:cNvSpPr/>
          <p:nvPr/>
        </p:nvSpPr>
        <p:spPr>
          <a:xfrm>
            <a:off x="4731225" y="2057400"/>
            <a:ext cx="2748568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9516" y="2482516"/>
            <a:ext cx="1892968" cy="1892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777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lient Name">
  <p:cSld name="3_Client Nam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7404100" y="5997575"/>
            <a:ext cx="394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838200" y="6572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3201" y="5918642"/>
            <a:ext cx="484632" cy="484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9863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651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Left">
  <p:cSld name="Color Lef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5E3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6748806" y="365125"/>
            <a:ext cx="475189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body" idx="1"/>
          </p:nvPr>
        </p:nvSpPr>
        <p:spPr>
          <a:xfrm>
            <a:off x="6748806" y="1428750"/>
            <a:ext cx="4751895" cy="474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501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Right">
  <p:cSld name="Color R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5E3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75189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body" idx="1"/>
          </p:nvPr>
        </p:nvSpPr>
        <p:spPr>
          <a:xfrm>
            <a:off x="838200" y="1428749"/>
            <a:ext cx="4751895" cy="474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4214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Purple" type="title">
  <p:cSld name="1_Title Slide Purple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79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9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- Pattern Dark">
  <p:cSld name="1_Section Header - Pattern Dark">
    <p:bg>
      <p:bgPr>
        <a:solidFill>
          <a:schemeClr val="accent4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9"/>
          <p:cNvPicPr preferRelativeResize="0"/>
          <p:nvPr/>
        </p:nvPicPr>
        <p:blipFill rotWithShape="1">
          <a:blip r:embed="rId2">
            <a:alphaModFix/>
          </a:blip>
          <a:srcRect l="2020" t="655" b="804"/>
          <a:stretch/>
        </p:blipFill>
        <p:spPr>
          <a:xfrm>
            <a:off x="0" y="0"/>
            <a:ext cx="5121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5209952" y="3003470"/>
            <a:ext cx="6137497" cy="8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5135810" y="3866886"/>
            <a:ext cx="6137497" cy="8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2000"/>
              <a:buNone/>
              <a:defRPr sz="2000">
                <a:solidFill>
                  <a:srgbClr val="ABA7A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800"/>
              <a:buNone/>
              <a:defRPr sz="1800">
                <a:solidFill>
                  <a:srgbClr val="ABA7AE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8643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 Intro Pattern">
  <p:cSld name="3_C Intro Pattern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9"/>
          <p:cNvPicPr preferRelativeResize="0"/>
          <p:nvPr/>
        </p:nvPicPr>
        <p:blipFill rotWithShape="1">
          <a:blip r:embed="rId2">
            <a:alphaModFix/>
          </a:blip>
          <a:srcRect l="905" t="19020" r="905" b="1901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9"/>
          <p:cNvSpPr/>
          <p:nvPr/>
        </p:nvSpPr>
        <p:spPr>
          <a:xfrm>
            <a:off x="2665529" y="2058283"/>
            <a:ext cx="6877418" cy="2746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49"/>
          <p:cNvSpPr txBox="1"/>
          <p:nvPr/>
        </p:nvSpPr>
        <p:spPr>
          <a:xfrm>
            <a:off x="2665529" y="2921168"/>
            <a:ext cx="687741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2542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 Intro Pattern">
  <p:cSld name="3_C Intro Pattern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 descr="A close up of a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1478" r="5442"/>
          <a:stretch/>
        </p:blipFill>
        <p:spPr>
          <a:xfrm>
            <a:off x="0" y="0"/>
            <a:ext cx="25370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/>
          <p:nvPr/>
        </p:nvSpPr>
        <p:spPr>
          <a:xfrm>
            <a:off x="838200" y="1299541"/>
            <a:ext cx="835025" cy="842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2956367" y="1296365"/>
            <a:ext cx="8757213" cy="83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1"/>
          </p:nvPr>
        </p:nvSpPr>
        <p:spPr>
          <a:xfrm>
            <a:off x="3014239" y="5785296"/>
            <a:ext cx="394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rgbClr val="D797FD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5" name="Google Shape;45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346" y="1405688"/>
            <a:ext cx="614731" cy="614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125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 Intro">
  <p:cSld name="1_C Intro">
    <p:bg>
      <p:bgPr>
        <a:solidFill>
          <a:schemeClr val="accen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9516" y="2482516"/>
            <a:ext cx="1892968" cy="1892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06741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lient Name">
  <p:cSld name="2_Client Name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7404100" y="5997575"/>
            <a:ext cx="394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6572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8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00" y="5918642"/>
            <a:ext cx="485333" cy="485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226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Purple">
  <p:cSld name="2_Title Slide Purple">
    <p:bg>
      <p:bgPr>
        <a:solidFill>
          <a:schemeClr val="accent4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20357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 Gray">
  <p:cSld name="3_Title Slide Gray">
    <p:bg>
      <p:bgPr>
        <a:solidFill>
          <a:srgbClr val="403C4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918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 White">
  <p:cSld name="4_Title Slide Whit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oboto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28900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Pattern">
  <p:cSld name="Title and Content - Pattern">
    <p:bg>
      <p:bgPr>
        <a:solidFill>
          <a:schemeClr val="accen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A close up of a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98" t="18973" r="804" b="18712"/>
          <a:stretch/>
        </p:blipFill>
        <p:spPr>
          <a:xfrm>
            <a:off x="-28574" y="0"/>
            <a:ext cx="122205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655319" y="678426"/>
            <a:ext cx="10976241" cy="5498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38200" y="703826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838200" y="1618226"/>
            <a:ext cx="10515600" cy="45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755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Purple">
  <p:cSld name="Title and Content - Purple">
    <p:bg>
      <p:bgPr>
        <a:solidFill>
          <a:schemeClr val="accen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655319" y="678426"/>
            <a:ext cx="10976241" cy="5498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38200" y="678426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838200" y="1592826"/>
            <a:ext cx="10515600" cy="45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247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04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- Purple">
  <p:cSld name="1_Title and Content - Purple">
    <p:bg>
      <p:bgPr>
        <a:solidFill>
          <a:srgbClr val="403C4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655319" y="678426"/>
            <a:ext cx="10976241" cy="5498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38200" y="678426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838200" y="1592826"/>
            <a:ext cx="10515600" cy="45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4897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Pattern" type="secHead">
  <p:cSld name="Section Header - Patter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>
            <a:off x="5209952" y="2449753"/>
            <a:ext cx="6137497" cy="195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oboto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1"/>
          </p:nvPr>
        </p:nvSpPr>
        <p:spPr>
          <a:xfrm>
            <a:off x="5209952" y="4429513"/>
            <a:ext cx="6137497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2000"/>
              <a:buNone/>
              <a:defRPr sz="2000">
                <a:solidFill>
                  <a:srgbClr val="605A6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2000"/>
              <a:buNone/>
              <a:defRPr sz="2000">
                <a:solidFill>
                  <a:srgbClr val="ABA7A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800"/>
              <a:buNone/>
              <a:defRPr sz="1800">
                <a:solidFill>
                  <a:srgbClr val="ABA7AE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BA7AE"/>
              </a:buClr>
              <a:buSzPts val="1600"/>
              <a:buNone/>
              <a:defRPr sz="1600">
                <a:solidFill>
                  <a:srgbClr val="ABA7AE"/>
                </a:solidFill>
              </a:defRPr>
            </a:lvl9pPr>
          </a:lstStyle>
          <a:p>
            <a:endParaRPr/>
          </a:p>
        </p:txBody>
      </p:sp>
      <p:pic>
        <p:nvPicPr>
          <p:cNvPr id="77" name="Google Shape;77;p51"/>
          <p:cNvPicPr preferRelativeResize="0"/>
          <p:nvPr/>
        </p:nvPicPr>
        <p:blipFill rotWithShape="1">
          <a:blip r:embed="rId2">
            <a:alphaModFix/>
          </a:blip>
          <a:srcRect l="2202" t="826" b="1156"/>
          <a:stretch/>
        </p:blipFill>
        <p:spPr>
          <a:xfrm>
            <a:off x="-1" y="0"/>
            <a:ext cx="513886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536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838200" y="1279525"/>
            <a:ext cx="5181600" cy="489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2"/>
          </p:nvPr>
        </p:nvSpPr>
        <p:spPr>
          <a:xfrm>
            <a:off x="6172200" y="1279525"/>
            <a:ext cx="5181600" cy="489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11552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ark">
  <p:cSld name="Title Only - Dark">
    <p:bg>
      <p:bgPr>
        <a:solidFill>
          <a:srgbClr val="403C4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7984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- Dark">
  <p:cSld name="1_Title Only - Dark">
    <p:bg>
      <p:bgPr>
        <a:solidFill>
          <a:schemeClr val="accent4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0231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2566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">
  <p:cSld name="Image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>
            <a:spLocks noGrp="1"/>
          </p:cNvSpPr>
          <p:nvPr>
            <p:ph type="pic" idx="2"/>
          </p:nvPr>
        </p:nvSpPr>
        <p:spPr>
          <a:xfrm>
            <a:off x="6096000" y="-69669"/>
            <a:ext cx="6156960" cy="70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75189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body" idx="1"/>
          </p:nvPr>
        </p:nvSpPr>
        <p:spPr>
          <a:xfrm>
            <a:off x="838200" y="1428749"/>
            <a:ext cx="4751895" cy="474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169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">
  <p:cSld name="Image Lef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>
            <a:spLocks noGrp="1"/>
          </p:cNvSpPr>
          <p:nvPr>
            <p:ph type="pic" idx="2"/>
          </p:nvPr>
        </p:nvSpPr>
        <p:spPr>
          <a:xfrm>
            <a:off x="-60960" y="-69669"/>
            <a:ext cx="6156960" cy="70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title"/>
          </p:nvPr>
        </p:nvSpPr>
        <p:spPr>
          <a:xfrm>
            <a:off x="6748806" y="365125"/>
            <a:ext cx="475189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6748806" y="1428750"/>
            <a:ext cx="4751895" cy="474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60253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407156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2653605" y="446484"/>
            <a:ext cx="6875860" cy="45862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416969" y="4723805"/>
            <a:ext cx="7358063" cy="100012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5759648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0813"/>
            <a:ext cx="331821" cy="3289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438190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379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661864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3434953" y="446484"/>
            <a:ext cx="8688587" cy="57923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2193727" y="446484"/>
            <a:ext cx="3750469" cy="2803923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3348633"/>
            <a:ext cx="3750469" cy="28842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6203173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8828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75498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4711898" y="1830586"/>
            <a:ext cx="6630294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30586"/>
            <a:ext cx="3750469" cy="4420196"/>
          </a:xfrm>
          <a:prstGeom prst="rect">
            <a:avLst/>
          </a:prstGeom>
        </p:spPr>
        <p:txBody>
          <a:bodyPr/>
          <a:lstStyle>
            <a:lvl1pPr marL="232682" indent="-232682">
              <a:spcBef>
                <a:spcPts val="1600"/>
              </a:spcBef>
              <a:defRPr sz="1900"/>
            </a:lvl1pPr>
            <a:lvl2pPr marL="404132" indent="-232682">
              <a:spcBef>
                <a:spcPts val="1600"/>
              </a:spcBef>
              <a:defRPr sz="1900"/>
            </a:lvl2pPr>
            <a:lvl3pPr marL="575582" indent="-232682">
              <a:spcBef>
                <a:spcPts val="1600"/>
              </a:spcBef>
              <a:defRPr sz="1900"/>
            </a:lvl3pPr>
            <a:lvl4pPr marL="747032" indent="-232682">
              <a:spcBef>
                <a:spcPts val="1600"/>
              </a:spcBef>
              <a:defRPr sz="1900"/>
            </a:lvl4pPr>
            <a:lvl5pPr marL="918482" indent="-232682">
              <a:spcBef>
                <a:spcPts val="160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11203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072292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221016" y="3534572"/>
            <a:ext cx="4259462" cy="28411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096000" y="623494"/>
            <a:ext cx="4125516" cy="27503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45852" y="625078"/>
            <a:ext cx="8420696" cy="561379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5007871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416969" y="4473773"/>
            <a:ext cx="7358063" cy="39049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416969" y="2969288"/>
            <a:ext cx="7358063" cy="54437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5462251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952500" y="0"/>
            <a:ext cx="10710047" cy="7143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1031843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06452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06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4772550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2653605" y="446484"/>
            <a:ext cx="6875860" cy="45862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416969" y="4723805"/>
            <a:ext cx="7358063" cy="100012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5759648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0813"/>
            <a:ext cx="338233" cy="3289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88326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757004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3434953" y="446484"/>
            <a:ext cx="8688587" cy="57923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2193727" y="446484"/>
            <a:ext cx="3750469" cy="2803923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3348633"/>
            <a:ext cx="3750469" cy="28842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22252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125331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320379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4711898" y="1830586"/>
            <a:ext cx="6630294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30586"/>
            <a:ext cx="3750469" cy="4420196"/>
          </a:xfrm>
          <a:prstGeom prst="rect">
            <a:avLst/>
          </a:prstGeom>
        </p:spPr>
        <p:txBody>
          <a:bodyPr/>
          <a:lstStyle>
            <a:lvl1pPr marL="232682" indent="-232682">
              <a:spcBef>
                <a:spcPts val="1600"/>
              </a:spcBef>
              <a:defRPr sz="1900"/>
            </a:lvl1pPr>
            <a:lvl2pPr marL="404132" indent="-232682">
              <a:spcBef>
                <a:spcPts val="1600"/>
              </a:spcBef>
              <a:defRPr sz="1900"/>
            </a:lvl2pPr>
            <a:lvl3pPr marL="575582" indent="-232682">
              <a:spcBef>
                <a:spcPts val="1600"/>
              </a:spcBef>
              <a:defRPr sz="1900"/>
            </a:lvl3pPr>
            <a:lvl4pPr marL="747032" indent="-232682">
              <a:spcBef>
                <a:spcPts val="1600"/>
              </a:spcBef>
              <a:defRPr sz="1900"/>
            </a:lvl4pPr>
            <a:lvl5pPr marL="918482" indent="-232682">
              <a:spcBef>
                <a:spcPts val="160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4765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096118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221016" y="3534572"/>
            <a:ext cx="4259462" cy="28411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096000" y="623494"/>
            <a:ext cx="4125516" cy="27503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45852" y="625078"/>
            <a:ext cx="8420696" cy="561379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014358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416969" y="4473773"/>
            <a:ext cx="7358063" cy="39049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416969" y="2969288"/>
            <a:ext cx="7358063" cy="54437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03904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194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952500" y="0"/>
            <a:ext cx="10710047" cy="7143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538481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23894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4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6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5DE3E-1334-412B-9D90-0698A0C1630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A7AC5-6045-4418-8E60-F48788734473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39725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274445"/>
            <a:ext cx="10515600" cy="48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5A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05A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05A6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82369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5277"/>
            <a:ext cx="331821" cy="32893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501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 spd="med"/>
  <p:txStyles>
    <p:title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086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53093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531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7543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76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1993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1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6443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0866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5277"/>
            <a:ext cx="338233" cy="32893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20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 spd="med"/>
  <p:txStyles>
    <p:title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086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53093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531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7543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76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1993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1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6443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086681" marR="0" indent="-308681" algn="l" defTabSz="292100" rtl="0" latinLnBrk="0">
        <a:lnSpc>
          <a:spcPct val="100000"/>
        </a:lnSpc>
        <a:spcBef>
          <a:spcPts val="21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Azure.Messaging.ServiceBu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uget.org/packages/WindowsAzure.ServiceBus" TargetMode="External"/><Relationship Id="rId4" Type="http://schemas.openxmlformats.org/officeDocument/2006/relationships/hyperlink" Target="https://www.nuget.org/packages/Microsoft.Azure.ServiceBu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dustinewers/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dustinewers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That-Conference-Branding-Slide.png" descr="That-Conference-Branding-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7E9AF0-7154-48D0-A717-F5FB3E977B37}"/>
              </a:ext>
            </a:extLst>
          </p:cNvPr>
          <p:cNvSpPr/>
          <p:nvPr/>
        </p:nvSpPr>
        <p:spPr>
          <a:xfrm>
            <a:off x="2496579" y="2181506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3DAD7E-791D-48D6-BEC1-7C0DCE0199A9}"/>
              </a:ext>
            </a:extLst>
          </p:cNvPr>
          <p:cNvSpPr/>
          <p:nvPr/>
        </p:nvSpPr>
        <p:spPr>
          <a:xfrm>
            <a:off x="3358652" y="4496740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A0EF6E-7C5B-4D5D-87D6-7BF291123FD2}"/>
              </a:ext>
            </a:extLst>
          </p:cNvPr>
          <p:cNvSpPr/>
          <p:nvPr/>
        </p:nvSpPr>
        <p:spPr>
          <a:xfrm>
            <a:off x="5342985" y="3137122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2D8F6-AB8C-44D6-A344-A11313BDADF8}"/>
              </a:ext>
            </a:extLst>
          </p:cNvPr>
          <p:cNvSpPr/>
          <p:nvPr/>
        </p:nvSpPr>
        <p:spPr>
          <a:xfrm>
            <a:off x="5668812" y="1003583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4487-DE13-4282-B550-52AF3B0F4F0B}"/>
              </a:ext>
            </a:extLst>
          </p:cNvPr>
          <p:cNvSpPr/>
          <p:nvPr/>
        </p:nvSpPr>
        <p:spPr>
          <a:xfrm>
            <a:off x="7591389" y="4647114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63D2F5-7078-4BE7-BD71-84BE4644126A}"/>
              </a:ext>
            </a:extLst>
          </p:cNvPr>
          <p:cNvSpPr/>
          <p:nvPr/>
        </p:nvSpPr>
        <p:spPr>
          <a:xfrm>
            <a:off x="8416591" y="2161735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D46F0C-C4A2-413A-A69D-2440580F00C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V="1">
            <a:off x="6380414" y="2161735"/>
            <a:ext cx="2747779" cy="191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45052B-9F53-4F86-8BAC-C00D5B721C42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919782" y="2836602"/>
            <a:ext cx="4496809" cy="19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453943-5384-403C-A38D-CED0D27F5C7D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flipH="1">
            <a:off x="3919782" y="2353316"/>
            <a:ext cx="2460632" cy="503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69DC98-9EB0-45E7-95DB-827AA4B2222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766188" y="2836602"/>
            <a:ext cx="1650403" cy="975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5D99E9-73F9-4742-8AE2-815BC28E477F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3919782" y="2856373"/>
            <a:ext cx="3671607" cy="2465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5234C3-69C7-47B8-990C-571131CAFA84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H="1">
            <a:off x="4070254" y="3811989"/>
            <a:ext cx="1272731" cy="684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0EB65E-3F08-4A4A-A214-C39495365CD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6054587" y="2353316"/>
            <a:ext cx="325827" cy="783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11B36E-6FF6-4CB2-8930-1BB3491783D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4781855" y="5171607"/>
            <a:ext cx="2809534" cy="15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388E85-2E56-45C5-89ED-B611ABF1CFE4}"/>
              </a:ext>
            </a:extLst>
          </p:cNvPr>
          <p:cNvCxnSpPr>
            <a:cxnSpLocks/>
            <a:stCxn id="9" idx="1"/>
            <a:endCxn id="8" idx="0"/>
          </p:cNvCxnSpPr>
          <p:nvPr/>
        </p:nvCxnSpPr>
        <p:spPr>
          <a:xfrm flipH="1">
            <a:off x="8302991" y="2836602"/>
            <a:ext cx="113600" cy="18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E8E71-B034-4FA1-92A8-CB3B0AC76D2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380414" y="2353316"/>
            <a:ext cx="2072591" cy="271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A67588-4394-4B6F-A717-7BA6588E23A4}"/>
              </a:ext>
            </a:extLst>
          </p:cNvPr>
          <p:cNvCxnSpPr>
            <a:cxnSpLocks/>
            <a:stCxn id="5" idx="1"/>
            <a:endCxn id="4" idx="2"/>
          </p:cNvCxnSpPr>
          <p:nvPr/>
        </p:nvCxnSpPr>
        <p:spPr>
          <a:xfrm flipH="1" flipV="1">
            <a:off x="3208181" y="3531239"/>
            <a:ext cx="150471" cy="1640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9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C69A-1086-4ABE-975B-8934507E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Long Running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8F0A6-6CA4-4E97-B8E2-9170951FF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Payment Gateways</a:t>
            </a:r>
          </a:p>
          <a:p>
            <a:r>
              <a:rPr lang="en-US" dirty="0"/>
              <a:t>Binding Insurance Policies</a:t>
            </a:r>
          </a:p>
          <a:p>
            <a:r>
              <a:rPr lang="en-US" dirty="0"/>
              <a:t>Talking to Ancient Backend Systems</a:t>
            </a:r>
          </a:p>
          <a:p>
            <a:r>
              <a:rPr lang="en-US" dirty="0"/>
              <a:t>Reports</a:t>
            </a:r>
          </a:p>
          <a:p>
            <a:r>
              <a:rPr lang="en-US" dirty="0"/>
              <a:t>PDF/Video/Image Conversion</a:t>
            </a:r>
          </a:p>
          <a:p>
            <a:r>
              <a:rPr lang="en-US" dirty="0"/>
              <a:t>Batch Processes</a:t>
            </a:r>
          </a:p>
        </p:txBody>
      </p:sp>
    </p:spTree>
    <p:extLst>
      <p:ext uri="{BB962C8B-B14F-4D97-AF65-F5344CB8AC3E}">
        <p14:creationId xmlns:p14="http://schemas.microsoft.com/office/powerpoint/2010/main" val="121862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82F-915A-4D89-9EDC-B1A00637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3: Inventories and Ledgers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BED29-7CF2-44D1-B09A-4B53CFC49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tracking is a must</a:t>
            </a:r>
          </a:p>
          <a:p>
            <a:r>
              <a:rPr lang="en-US" dirty="0"/>
              <a:t>Need to reduce conflicts from large numbers of potential users</a:t>
            </a:r>
          </a:p>
        </p:txBody>
      </p:sp>
    </p:spTree>
    <p:extLst>
      <p:ext uri="{BB962C8B-B14F-4D97-AF65-F5344CB8AC3E}">
        <p14:creationId xmlns:p14="http://schemas.microsoft.com/office/powerpoint/2010/main" val="121098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B86-90F9-4ACB-8228-84223282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4: Data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98A14-18CC-45A8-A8AB-03BDAA71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readings</a:t>
            </a:r>
          </a:p>
          <a:p>
            <a:r>
              <a:rPr lang="en-US" dirty="0"/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750300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A6BD-4735-42BE-BDA6-A5BFB384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What do these things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167425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8FC29-B731-455F-ADBD-104CF82D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81754-1DAB-475D-8826-FFAE39A6F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  <a:p>
            <a:r>
              <a:rPr lang="en-US" dirty="0"/>
              <a:t>Producers</a:t>
            </a:r>
          </a:p>
          <a:p>
            <a:r>
              <a:rPr lang="en-US" dirty="0"/>
              <a:t>Message Brokers</a:t>
            </a:r>
          </a:p>
          <a:p>
            <a:r>
              <a:rPr lang="en-US" dirty="0"/>
              <a:t>Consumers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0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1D56E0-420D-40B1-B25C-400F1FF787C7}"/>
              </a:ext>
            </a:extLst>
          </p:cNvPr>
          <p:cNvSpPr/>
          <p:nvPr/>
        </p:nvSpPr>
        <p:spPr>
          <a:xfrm>
            <a:off x="1255364" y="2853626"/>
            <a:ext cx="2216258" cy="92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F5073E-A591-4BEB-A6BF-E40EDDBBC31C}"/>
              </a:ext>
            </a:extLst>
          </p:cNvPr>
          <p:cNvSpPr/>
          <p:nvPr/>
        </p:nvSpPr>
        <p:spPr>
          <a:xfrm>
            <a:off x="4293031" y="2849375"/>
            <a:ext cx="2495227" cy="92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Broker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D54A9D-5F82-46CC-9F91-D1EB3474AA41}"/>
              </a:ext>
            </a:extLst>
          </p:cNvPr>
          <p:cNvSpPr/>
          <p:nvPr/>
        </p:nvSpPr>
        <p:spPr>
          <a:xfrm>
            <a:off x="8152113" y="1782305"/>
            <a:ext cx="2913681" cy="991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AEE441-BC4A-4CE2-B79B-96BCD54EC17F}"/>
              </a:ext>
            </a:extLst>
          </p:cNvPr>
          <p:cNvSpPr/>
          <p:nvPr/>
        </p:nvSpPr>
        <p:spPr>
          <a:xfrm>
            <a:off x="8152112" y="2816441"/>
            <a:ext cx="2913681" cy="991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81318A-AB66-41DC-8EB9-333627BC7DA1}"/>
              </a:ext>
            </a:extLst>
          </p:cNvPr>
          <p:cNvSpPr/>
          <p:nvPr/>
        </p:nvSpPr>
        <p:spPr>
          <a:xfrm>
            <a:off x="8152113" y="3940821"/>
            <a:ext cx="2913681" cy="991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7D3DE5-C8EF-43D4-A5DB-AB23030E7F2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71622" y="3312387"/>
            <a:ext cx="821409" cy="4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B2516D-884B-48E2-B1C1-6FD784CA274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788258" y="2278251"/>
            <a:ext cx="1363855" cy="103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5B294B-05D4-4880-BBDB-08B6F413767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788258" y="3312387"/>
            <a:ext cx="1363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83FC54-68E3-4034-9054-DE9C25BB0B5A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788258" y="3312387"/>
            <a:ext cx="1363855" cy="112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257068D-13B8-470D-A8A2-5767D49F703F}"/>
              </a:ext>
            </a:extLst>
          </p:cNvPr>
          <p:cNvSpPr/>
          <p:nvPr/>
        </p:nvSpPr>
        <p:spPr>
          <a:xfrm>
            <a:off x="1255364" y="5149411"/>
            <a:ext cx="9810429" cy="449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4010202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1D56E0-420D-40B1-B25C-400F1FF787C7}"/>
              </a:ext>
            </a:extLst>
          </p:cNvPr>
          <p:cNvSpPr/>
          <p:nvPr/>
        </p:nvSpPr>
        <p:spPr>
          <a:xfrm>
            <a:off x="1138134" y="2853626"/>
            <a:ext cx="2216258" cy="92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Service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F5073E-A591-4BEB-A6BF-E40EDDBBC31C}"/>
              </a:ext>
            </a:extLst>
          </p:cNvPr>
          <p:cNvSpPr/>
          <p:nvPr/>
        </p:nvSpPr>
        <p:spPr>
          <a:xfrm>
            <a:off x="4656447" y="2849375"/>
            <a:ext cx="2495227" cy="92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Broker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AEE441-BC4A-4CE2-B79B-96BCD54EC17F}"/>
              </a:ext>
            </a:extLst>
          </p:cNvPr>
          <p:cNvSpPr/>
          <p:nvPr/>
        </p:nvSpPr>
        <p:spPr>
          <a:xfrm>
            <a:off x="8152112" y="2806953"/>
            <a:ext cx="2913681" cy="991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5B294B-05D4-4880-BBDB-08B6F413767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7151674" y="3302899"/>
            <a:ext cx="1000438" cy="9488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0280B8-BD90-4F14-AB7E-5596397EEAD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354392" y="3312387"/>
            <a:ext cx="1302055" cy="4251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53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4CBD4-A736-4F5A-862A-C3E512C2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event?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6755BD-4D6D-409F-9D1E-17AA3D0F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thing that happens</a:t>
            </a:r>
          </a:p>
          <a:p>
            <a:r>
              <a:rPr lang="en-US" dirty="0"/>
              <a:t>Lightweight</a:t>
            </a:r>
          </a:p>
          <a:p>
            <a:r>
              <a:rPr lang="en-US" dirty="0"/>
              <a:t>Easily Understood</a:t>
            </a:r>
          </a:p>
        </p:txBody>
      </p:sp>
    </p:spTree>
    <p:extLst>
      <p:ext uri="{BB962C8B-B14F-4D97-AF65-F5344CB8AC3E}">
        <p14:creationId xmlns:p14="http://schemas.microsoft.com/office/powerpoint/2010/main" val="4982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E7F9-5301-41E1-B95E-7637C4AB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FC4-2A52-4ABB-A9D3-4311DFD4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  <a:p>
            <a:r>
              <a:rPr lang="en-US" dirty="0"/>
              <a:t>Topics</a:t>
            </a:r>
          </a:p>
          <a:p>
            <a:r>
              <a:rPr lang="en-US" dirty="0"/>
              <a:t>Event Sourcing</a:t>
            </a:r>
          </a:p>
          <a:p>
            <a:r>
              <a:rPr lang="en-US" dirty="0"/>
              <a:t>Event Streaming</a:t>
            </a:r>
          </a:p>
        </p:txBody>
      </p:sp>
    </p:spTree>
    <p:extLst>
      <p:ext uri="{BB962C8B-B14F-4D97-AF65-F5344CB8AC3E}">
        <p14:creationId xmlns:p14="http://schemas.microsoft.com/office/powerpoint/2010/main" val="231353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That-Conference-Partners-Slide.png" descr="That-Conference-Partners-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DD6C-8992-4FA2-80B7-70BFC46C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with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03871-1B9C-4C4F-9391-AB244EAE0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Leveling</a:t>
            </a:r>
          </a:p>
          <a:p>
            <a:r>
              <a:rPr lang="en-US" dirty="0"/>
              <a:t>Alter processors to control flow rate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DA4841-1F27-405E-9BFD-521085DB5905}"/>
              </a:ext>
            </a:extLst>
          </p:cNvPr>
          <p:cNvSpPr/>
          <p:nvPr/>
        </p:nvSpPr>
        <p:spPr>
          <a:xfrm>
            <a:off x="838200" y="4346562"/>
            <a:ext cx="2495227" cy="1091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Queue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647B34-0EAA-4942-A3D5-CA91AAA127B5}"/>
              </a:ext>
            </a:extLst>
          </p:cNvPr>
          <p:cNvSpPr/>
          <p:nvPr/>
        </p:nvSpPr>
        <p:spPr>
          <a:xfrm>
            <a:off x="4694051" y="3916768"/>
            <a:ext cx="1819757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Processor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573ADB-8E3D-4632-98F0-2774138124FB}"/>
              </a:ext>
            </a:extLst>
          </p:cNvPr>
          <p:cNvSpPr/>
          <p:nvPr/>
        </p:nvSpPr>
        <p:spPr>
          <a:xfrm>
            <a:off x="4694050" y="4563449"/>
            <a:ext cx="1819757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E87C1E-0BF1-4E8B-B3D0-D3AAF292AF6F}"/>
              </a:ext>
            </a:extLst>
          </p:cNvPr>
          <p:cNvSpPr/>
          <p:nvPr/>
        </p:nvSpPr>
        <p:spPr>
          <a:xfrm>
            <a:off x="4694051" y="5284873"/>
            <a:ext cx="1819756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Processor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8D4594-D258-4720-929D-9A7DD462AF2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333427" y="4164930"/>
            <a:ext cx="1360624" cy="72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A1B1C-FD06-41D0-ABAA-F3852839C05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333427" y="4811611"/>
            <a:ext cx="1360623" cy="80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CA0240-8CDB-41CA-8521-D30C125341DB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333427" y="4892285"/>
            <a:ext cx="1360624" cy="64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3750236-2BF6-4628-B3D3-EE29B1CA439E}"/>
              </a:ext>
            </a:extLst>
          </p:cNvPr>
          <p:cNvSpPr/>
          <p:nvPr/>
        </p:nvSpPr>
        <p:spPr>
          <a:xfrm>
            <a:off x="6025288" y="3944768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08C971-D338-4EEC-8D7B-99D50DA13AF3}"/>
              </a:ext>
            </a:extLst>
          </p:cNvPr>
          <p:cNvSpPr/>
          <p:nvPr/>
        </p:nvSpPr>
        <p:spPr>
          <a:xfrm>
            <a:off x="6025288" y="4596383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1CFBD2-2869-4B99-B5D5-812F8D251B8C}"/>
              </a:ext>
            </a:extLst>
          </p:cNvPr>
          <p:cNvSpPr/>
          <p:nvPr/>
        </p:nvSpPr>
        <p:spPr>
          <a:xfrm>
            <a:off x="6021098" y="5337570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338D11-147F-4E77-9763-32F25CC0DB2E}"/>
              </a:ext>
            </a:extLst>
          </p:cNvPr>
          <p:cNvSpPr/>
          <p:nvPr/>
        </p:nvSpPr>
        <p:spPr>
          <a:xfrm>
            <a:off x="1133320" y="4855389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E114E1-3106-4E8B-BBBA-568B840E5E59}"/>
              </a:ext>
            </a:extLst>
          </p:cNvPr>
          <p:cNvSpPr/>
          <p:nvPr/>
        </p:nvSpPr>
        <p:spPr>
          <a:xfrm>
            <a:off x="1847530" y="4855389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2E6016-FBBA-44B2-B471-735915330148}"/>
              </a:ext>
            </a:extLst>
          </p:cNvPr>
          <p:cNvSpPr/>
          <p:nvPr/>
        </p:nvSpPr>
        <p:spPr>
          <a:xfrm>
            <a:off x="2595324" y="4855389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10420E-25E1-44DB-9B7D-DF784BD40F8C}"/>
              </a:ext>
            </a:extLst>
          </p:cNvPr>
          <p:cNvSpPr/>
          <p:nvPr/>
        </p:nvSpPr>
        <p:spPr>
          <a:xfrm>
            <a:off x="6736466" y="3761772"/>
            <a:ext cx="452811" cy="2245489"/>
          </a:xfrm>
          <a:prstGeom prst="rightBrace">
            <a:avLst>
              <a:gd name="adj1" fmla="val 8333"/>
              <a:gd name="adj2" fmla="val 505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94694-C779-4B2E-AA19-AFCDC72FB0BC}"/>
              </a:ext>
            </a:extLst>
          </p:cNvPr>
          <p:cNvSpPr txBox="1"/>
          <p:nvPr/>
        </p:nvSpPr>
        <p:spPr>
          <a:xfrm>
            <a:off x="7298795" y="4549610"/>
            <a:ext cx="235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or subtract </a:t>
            </a:r>
          </a:p>
          <a:p>
            <a:r>
              <a:rPr lang="en-US" dirty="0"/>
              <a:t>processors as needed</a:t>
            </a:r>
          </a:p>
        </p:txBody>
      </p:sp>
    </p:spTree>
    <p:extLst>
      <p:ext uri="{BB962C8B-B14F-4D97-AF65-F5344CB8AC3E}">
        <p14:creationId xmlns:p14="http://schemas.microsoft.com/office/powerpoint/2010/main" val="870361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DFC0CA-A031-42C9-ACDB-0D3BB172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Apps with Topics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65B6A3-E6BF-413C-9AC5-674123492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Promote loosely coupled architecture</a:t>
            </a:r>
          </a:p>
          <a:p>
            <a:r>
              <a:rPr lang="en-US" dirty="0"/>
              <a:t>Easy to add consumers later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62383A-A281-452D-92EE-4789D3498AB6}"/>
              </a:ext>
            </a:extLst>
          </p:cNvPr>
          <p:cNvSpPr/>
          <p:nvPr/>
        </p:nvSpPr>
        <p:spPr>
          <a:xfrm>
            <a:off x="4548850" y="4431343"/>
            <a:ext cx="1909741" cy="825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Customer Update Topic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E7A7A2-9387-413B-87AC-575E9F88D42C}"/>
              </a:ext>
            </a:extLst>
          </p:cNvPr>
          <p:cNvSpPr/>
          <p:nvPr/>
        </p:nvSpPr>
        <p:spPr>
          <a:xfrm>
            <a:off x="7784491" y="3918595"/>
            <a:ext cx="1401949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AF4FD4-1274-40F7-B469-AFD16B230A12}"/>
              </a:ext>
            </a:extLst>
          </p:cNvPr>
          <p:cNvSpPr/>
          <p:nvPr/>
        </p:nvSpPr>
        <p:spPr>
          <a:xfrm>
            <a:off x="7784490" y="4565276"/>
            <a:ext cx="1401949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168BE9-C2D3-47FE-A2DB-0C96C4F6B894}"/>
              </a:ext>
            </a:extLst>
          </p:cNvPr>
          <p:cNvSpPr/>
          <p:nvPr/>
        </p:nvSpPr>
        <p:spPr>
          <a:xfrm>
            <a:off x="7784491" y="5286700"/>
            <a:ext cx="1401948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86E4B8-3DCF-4DFE-A07E-AE8DDE8AF6B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6458591" y="4166757"/>
            <a:ext cx="1325900" cy="67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31CC40-50E1-41F7-9D35-A72457B57D7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6458591" y="4813438"/>
            <a:ext cx="1325899" cy="3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BC0106-726C-40FB-ABBD-E50A7748345A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458591" y="4844091"/>
            <a:ext cx="1325900" cy="69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0585B86-4FE7-4E4F-B4A5-B9CD992AE100}"/>
              </a:ext>
            </a:extLst>
          </p:cNvPr>
          <p:cNvSpPr/>
          <p:nvPr/>
        </p:nvSpPr>
        <p:spPr>
          <a:xfrm>
            <a:off x="1221943" y="4423131"/>
            <a:ext cx="2001007" cy="841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Customer Service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C335D0-6D7A-4F90-9882-E48413F25D63}"/>
              </a:ext>
            </a:extLst>
          </p:cNvPr>
          <p:cNvCxnSpPr>
            <a:cxnSpLocks/>
            <a:stCxn id="39" idx="3"/>
            <a:endCxn id="19" idx="1"/>
          </p:cNvCxnSpPr>
          <p:nvPr/>
        </p:nvCxnSpPr>
        <p:spPr>
          <a:xfrm>
            <a:off x="3222950" y="4844091"/>
            <a:ext cx="132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65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0A6E-4137-4E54-8B9E-06C2A1F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3869C0-1466-40CB-A3B1-FBE33973A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E75B-921A-4D51-A853-A95143E662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Azure Service Bus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Queues</a:t>
            </a:r>
          </a:p>
          <a:p>
            <a:r>
              <a:rPr lang="en-US" dirty="0"/>
              <a:t>Azure Event Grid</a:t>
            </a:r>
          </a:p>
          <a:p>
            <a:pPr lvl="1"/>
            <a:r>
              <a:rPr lang="en-US" dirty="0"/>
              <a:t>Orchestrate Azure Events</a:t>
            </a:r>
          </a:p>
          <a:p>
            <a:pPr lvl="1"/>
            <a:r>
              <a:rPr lang="en-US" dirty="0"/>
              <a:t>Pub/Sub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53308C-135E-4FFF-A3D4-5DB962B92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C91D0F-ABCB-47CF-9F05-37DCE1BEBF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AWS Simple Notification Service (SNS)</a:t>
            </a:r>
          </a:p>
          <a:p>
            <a:r>
              <a:rPr lang="en-US" dirty="0"/>
              <a:t>Rabbit MQ</a:t>
            </a:r>
          </a:p>
          <a:p>
            <a:r>
              <a:rPr lang="en-US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58717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2A96-12F5-4252-9CCF-B131F5AF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Bus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A97-F5B7-44D6-AF70-A287D13C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Azure.Messaging.ServiceBus</a:t>
            </a:r>
            <a:r>
              <a:rPr lang="en-US" b="0" i="0" u="none" strike="noStrike" dirty="0">
                <a:effectLst/>
                <a:latin typeface="Segoe UI" panose="020B0502040204020203" pitchFamily="34" charset="0"/>
              </a:rPr>
              <a:t> (New)</a:t>
            </a:r>
            <a:endParaRPr lang="en-US" b="0" i="0" u="none" strike="noStrike" dirty="0">
              <a:effectLst/>
              <a:latin typeface="Segoe UI" panose="020B0502040204020203" pitchFamily="34" charset="0"/>
              <a:hlinkClick r:id="rId4"/>
            </a:endParaRPr>
          </a:p>
          <a:p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4"/>
              </a:rPr>
              <a:t>Microsoft.Azure.ServiceBus</a:t>
            </a:r>
            <a:endParaRPr lang="en-US" b="0" i="0" u="none" strike="noStrike" dirty="0">
              <a:effectLst/>
              <a:latin typeface="Segoe UI" panose="020B0502040204020203" pitchFamily="34" charset="0"/>
            </a:endParaRPr>
          </a:p>
          <a:p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5"/>
              </a:rPr>
              <a:t>WindowsAzure.ServiceBus</a:t>
            </a:r>
            <a:r>
              <a:rPr lang="en-US" dirty="0">
                <a:latin typeface="Segoe UI" panose="020B0502040204020203" pitchFamily="34" charset="0"/>
              </a:rPr>
              <a:t> (Old)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29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C2979-653A-4726-B5DC-375060B22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8" y="514173"/>
            <a:ext cx="11321123" cy="582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109F-70C8-4CF4-886F-6EDBC2D3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B035F-2AFF-4281-8A2A-9A18008B4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9746" cy="4351338"/>
          </a:xfrm>
        </p:spPr>
        <p:txBody>
          <a:bodyPr/>
          <a:lstStyle/>
          <a:p>
            <a:r>
              <a:rPr lang="en-US" dirty="0"/>
              <a:t>Append only</a:t>
            </a:r>
          </a:p>
          <a:p>
            <a:r>
              <a:rPr lang="en-US" dirty="0"/>
              <a:t>Replay events for state</a:t>
            </a:r>
          </a:p>
          <a:p>
            <a:r>
              <a:rPr lang="en-US" dirty="0"/>
              <a:t>Materialized Views</a:t>
            </a:r>
          </a:p>
          <a:p>
            <a:r>
              <a:rPr lang="en-US" dirty="0"/>
              <a:t>Easy to track history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F95843-4B63-410C-863D-34A0B0437C17}"/>
              </a:ext>
            </a:extLst>
          </p:cNvPr>
          <p:cNvSpPr/>
          <p:nvPr/>
        </p:nvSpPr>
        <p:spPr>
          <a:xfrm>
            <a:off x="7361695" y="2014780"/>
            <a:ext cx="3254644" cy="511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Deposit $100.00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275AFE-03AA-44A9-BB3E-2ACD993E72FE}"/>
              </a:ext>
            </a:extLst>
          </p:cNvPr>
          <p:cNvSpPr/>
          <p:nvPr/>
        </p:nvSpPr>
        <p:spPr>
          <a:xfrm>
            <a:off x="7361695" y="2659325"/>
            <a:ext cx="3254644" cy="511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Withdraw $10.00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C28A6-BC8A-4D01-B2D2-EC07BDF38C54}"/>
              </a:ext>
            </a:extLst>
          </p:cNvPr>
          <p:cNvSpPr/>
          <p:nvPr/>
        </p:nvSpPr>
        <p:spPr>
          <a:xfrm>
            <a:off x="7361695" y="3303870"/>
            <a:ext cx="3254644" cy="511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Withdraw $20.00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BAFF3-86A0-4A5F-8E73-F8D1F813A993}"/>
              </a:ext>
            </a:extLst>
          </p:cNvPr>
          <p:cNvSpPr/>
          <p:nvPr/>
        </p:nvSpPr>
        <p:spPr>
          <a:xfrm>
            <a:off x="7361695" y="3948415"/>
            <a:ext cx="3254644" cy="5114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 Balance $70.00</a:t>
            </a:r>
          </a:p>
        </p:txBody>
      </p:sp>
    </p:spTree>
    <p:extLst>
      <p:ext uri="{BB962C8B-B14F-4D97-AF65-F5344CB8AC3E}">
        <p14:creationId xmlns:p14="http://schemas.microsoft.com/office/powerpoint/2010/main" val="289349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3093-17B3-4370-87F9-082E13AB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79B7-E22B-4CD2-916E-1E5D66AF3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  <a:p>
            <a:r>
              <a:rPr lang="en-US" dirty="0"/>
              <a:t>Telemetry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32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0A6E-4137-4E54-8B9E-06C2A1F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3869C0-1466-40CB-A3B1-FBE33973A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E75B-921A-4D51-A853-A95143E662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Azure IOT Hub</a:t>
            </a:r>
          </a:p>
          <a:p>
            <a:r>
              <a:rPr lang="en-US" dirty="0"/>
              <a:t>Azure Event Hub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53308C-135E-4FFF-A3D4-5DB962B92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C91D0F-ABCB-47CF-9F05-37DCE1BEBF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AWS Kinesis</a:t>
            </a:r>
          </a:p>
          <a:p>
            <a:r>
              <a:rPr lang="en-US" dirty="0"/>
              <a:t>Google Dataflow</a:t>
            </a:r>
          </a:p>
          <a:p>
            <a:r>
              <a:rPr lang="en-US" dirty="0"/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285777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34485-79A9-494E-9E79-4C0119AD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0F9A7-9600-4A4A-9C03-5065046D7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82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04F3-7C45-4F8C-A136-1EB9EC27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4752"/>
          </a:xfrm>
        </p:spPr>
        <p:txBody>
          <a:bodyPr>
            <a:normAutofit/>
          </a:bodyPr>
          <a:lstStyle/>
          <a:p>
            <a:r>
              <a:rPr lang="en-US" sz="3600" dirty="0"/>
              <a:t>Breaking the Space-Time Continuum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03EF-B35F-4770-839F-F236A0B1C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Consistency Problems</a:t>
            </a:r>
          </a:p>
          <a:p>
            <a:r>
              <a:rPr lang="en-US" dirty="0"/>
              <a:t>Event Delivery Failures</a:t>
            </a:r>
          </a:p>
          <a:p>
            <a:r>
              <a:rPr lang="en-US" dirty="0"/>
              <a:t>Multiple processing of events</a:t>
            </a:r>
          </a:p>
          <a:p>
            <a:endParaRPr lang="en-US" dirty="0"/>
          </a:p>
        </p:txBody>
      </p:sp>
      <p:pic>
        <p:nvPicPr>
          <p:cNvPr id="8" name="Picture 7" descr="A picture containing clock, watch, different, group&#10;&#10;Description automatically generated">
            <a:extLst>
              <a:ext uri="{FF2B5EF4-FFF2-40B4-BE49-F238E27FC236}">
                <a16:creationId xmlns:a16="http://schemas.microsoft.com/office/drawing/2014/main" id="{3CA385F9-C2AE-42C8-9A65-F3ACE4AF3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9878"/>
            <a:ext cx="3873629" cy="51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/>
          <p:nvPr/>
        </p:nvSpPr>
        <p:spPr>
          <a:xfrm>
            <a:off x="6106510" y="-81023"/>
            <a:ext cx="6096000" cy="7025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2"/>
          <p:cNvSpPr txBox="1">
            <a:spLocks noGrp="1"/>
          </p:cNvSpPr>
          <p:nvPr>
            <p:ph type="title"/>
          </p:nvPr>
        </p:nvSpPr>
        <p:spPr>
          <a:xfrm>
            <a:off x="791900" y="365125"/>
            <a:ext cx="475189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 dirty="0"/>
              <a:t>About Centare</a:t>
            </a:r>
            <a:endParaRPr dirty="0"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1"/>
          </p:nvPr>
        </p:nvSpPr>
        <p:spPr>
          <a:xfrm>
            <a:off x="861350" y="1544499"/>
            <a:ext cx="4751895" cy="474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/>
              <a:t>Digital Business and Technology </a:t>
            </a:r>
            <a:br>
              <a:rPr lang="en-US" sz="1800" b="1" dirty="0"/>
            </a:br>
            <a:r>
              <a:rPr lang="en-US" sz="1800" b="1" dirty="0"/>
              <a:t>consulting firm based in Milwaukee </a:t>
            </a:r>
            <a:br>
              <a:rPr lang="en-US" sz="1800" b="1" dirty="0"/>
            </a:br>
            <a:r>
              <a:rPr lang="en-US" sz="1800" b="1" dirty="0"/>
              <a:t>&amp; Madison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Founded 1999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100+ Full Time team members 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Product Management &amp; Strategy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Software Engineering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Quality Assurance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User Experience &amp; Design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Agile Methodologies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SzPts val="1800"/>
              <a:buChar char="•"/>
            </a:pPr>
            <a:r>
              <a:rPr lang="en-US" sz="1800" dirty="0"/>
              <a:t>DevOps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F22-B847-42ED-ACB8-51EE0C61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&amp; Tracking Events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DF1083-AD78-4AD0-9350-4A2253B00A1B}"/>
              </a:ext>
            </a:extLst>
          </p:cNvPr>
          <p:cNvSpPr/>
          <p:nvPr/>
        </p:nvSpPr>
        <p:spPr>
          <a:xfrm>
            <a:off x="3183675" y="3057530"/>
            <a:ext cx="1778080" cy="74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3563AE-DB41-446C-8D28-EA6650830150}"/>
              </a:ext>
            </a:extLst>
          </p:cNvPr>
          <p:cNvSpPr/>
          <p:nvPr/>
        </p:nvSpPr>
        <p:spPr>
          <a:xfrm>
            <a:off x="5644320" y="3057530"/>
            <a:ext cx="2001894" cy="74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Broker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320636-9C51-42C9-9E0F-3C98410A3A5D}"/>
              </a:ext>
            </a:extLst>
          </p:cNvPr>
          <p:cNvSpPr/>
          <p:nvPr/>
        </p:nvSpPr>
        <p:spPr>
          <a:xfrm>
            <a:off x="8299204" y="3035127"/>
            <a:ext cx="2337614" cy="795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Processor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8FE53F-AC84-40BB-A6AC-AD59AA3AE8D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961755" y="3429000"/>
            <a:ext cx="682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CBB75-AA7F-4612-A89D-667A2C0E5C2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646214" y="3429000"/>
            <a:ext cx="652990" cy="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DA58C5-CB0E-4B38-8120-BDEE06875BF5}"/>
              </a:ext>
            </a:extLst>
          </p:cNvPr>
          <p:cNvSpPr/>
          <p:nvPr/>
        </p:nvSpPr>
        <p:spPr>
          <a:xfrm>
            <a:off x="702111" y="3057705"/>
            <a:ext cx="1778080" cy="74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F8F815-0A43-46FC-9B73-771B71651952}"/>
              </a:ext>
            </a:extLst>
          </p:cNvPr>
          <p:cNvCxnSpPr>
            <a:cxnSpLocks/>
            <a:stCxn id="19" idx="3"/>
            <a:endCxn id="4" idx="1"/>
          </p:cNvCxnSpPr>
          <p:nvPr/>
        </p:nvCxnSpPr>
        <p:spPr>
          <a:xfrm flipV="1">
            <a:off x="2480191" y="3429000"/>
            <a:ext cx="703484" cy="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C2B206-B9D0-4078-B6C6-F544F33A091B}"/>
              </a:ext>
            </a:extLst>
          </p:cNvPr>
          <p:cNvCxnSpPr/>
          <p:nvPr/>
        </p:nvCxnSpPr>
        <p:spPr>
          <a:xfrm>
            <a:off x="5297460" y="2690842"/>
            <a:ext cx="0" cy="1580444"/>
          </a:xfrm>
          <a:prstGeom prst="line">
            <a:avLst/>
          </a:prstGeom>
          <a:ln w="254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592D5E-4210-4C2C-A91A-FCD5AAC1DCC9}"/>
              </a:ext>
            </a:extLst>
          </p:cNvPr>
          <p:cNvCxnSpPr/>
          <p:nvPr/>
        </p:nvCxnSpPr>
        <p:spPr>
          <a:xfrm>
            <a:off x="7952428" y="2690842"/>
            <a:ext cx="0" cy="1580444"/>
          </a:xfrm>
          <a:prstGeom prst="line">
            <a:avLst/>
          </a:prstGeom>
          <a:ln w="254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A1BD34-6D6A-4845-9464-5420C2BB1DFB}"/>
              </a:ext>
            </a:extLst>
          </p:cNvPr>
          <p:cNvSpPr/>
          <p:nvPr/>
        </p:nvSpPr>
        <p:spPr>
          <a:xfrm>
            <a:off x="3183675" y="4842344"/>
            <a:ext cx="1778080" cy="74293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Producer</a:t>
            </a:r>
          </a:p>
          <a:p>
            <a:pPr algn="ctr"/>
            <a:r>
              <a:rPr lang="en-US" sz="1600" dirty="0" err="1"/>
              <a:t>CorrelationId</a:t>
            </a:r>
            <a:r>
              <a:rPr lang="en-US" sz="1600" dirty="0"/>
              <a:t>: 42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FB6D09E-55DA-407A-B6AA-1807264772CD}"/>
              </a:ext>
            </a:extLst>
          </p:cNvPr>
          <p:cNvSpPr/>
          <p:nvPr/>
        </p:nvSpPr>
        <p:spPr>
          <a:xfrm>
            <a:off x="5644320" y="4842344"/>
            <a:ext cx="2001894" cy="74293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600" dirty="0" err="1"/>
              <a:t>CorrelationId</a:t>
            </a:r>
            <a:r>
              <a:rPr lang="en-US" sz="1600" dirty="0"/>
              <a:t>: 42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2472457-D69E-4C30-B874-61B97AED8B3C}"/>
              </a:ext>
            </a:extLst>
          </p:cNvPr>
          <p:cNvSpPr/>
          <p:nvPr/>
        </p:nvSpPr>
        <p:spPr>
          <a:xfrm>
            <a:off x="8299204" y="4819941"/>
            <a:ext cx="2337614" cy="7957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Processor</a:t>
            </a:r>
          </a:p>
          <a:p>
            <a:pPr algn="ctr"/>
            <a:r>
              <a:rPr lang="en-US" sz="1600" dirty="0" err="1"/>
              <a:t>CorrelationId</a:t>
            </a:r>
            <a:r>
              <a:rPr lang="en-US" sz="1600" dirty="0"/>
              <a:t>: 42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D4B5EC-F7E7-4640-B5C0-76670D9DAFB8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961755" y="5213814"/>
            <a:ext cx="682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D8EA0E-AFA8-4941-AB0C-AFD874738A42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7646214" y="5213814"/>
            <a:ext cx="652990" cy="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D19A4E1-2C0B-4988-AC5C-22722A0ADF65}"/>
              </a:ext>
            </a:extLst>
          </p:cNvPr>
          <p:cNvSpPr/>
          <p:nvPr/>
        </p:nvSpPr>
        <p:spPr>
          <a:xfrm>
            <a:off x="702111" y="4842519"/>
            <a:ext cx="1778080" cy="74293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Action</a:t>
            </a:r>
          </a:p>
          <a:p>
            <a:pPr algn="ctr"/>
            <a:r>
              <a:rPr lang="en-US" sz="1600" dirty="0" err="1"/>
              <a:t>CorrelationId</a:t>
            </a:r>
            <a:r>
              <a:rPr lang="en-US" sz="1600" dirty="0"/>
              <a:t>: 42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7A99EF-A1AD-488F-9E7F-F019F9E43E95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2480191" y="5213814"/>
            <a:ext cx="703484" cy="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C34C2F-3580-432F-A52C-5385E342A8AF}"/>
              </a:ext>
            </a:extLst>
          </p:cNvPr>
          <p:cNvCxnSpPr/>
          <p:nvPr/>
        </p:nvCxnSpPr>
        <p:spPr>
          <a:xfrm>
            <a:off x="5297460" y="4475656"/>
            <a:ext cx="0" cy="1580444"/>
          </a:xfrm>
          <a:prstGeom prst="line">
            <a:avLst/>
          </a:prstGeom>
          <a:ln w="254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CFB934-CB9F-4439-A9E6-1A648DE6BE20}"/>
              </a:ext>
            </a:extLst>
          </p:cNvPr>
          <p:cNvCxnSpPr/>
          <p:nvPr/>
        </p:nvCxnSpPr>
        <p:spPr>
          <a:xfrm>
            <a:off x="7952428" y="4475656"/>
            <a:ext cx="0" cy="1580444"/>
          </a:xfrm>
          <a:prstGeom prst="line">
            <a:avLst/>
          </a:prstGeom>
          <a:ln w="254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38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04F3-7C45-4F8C-A136-1EB9EC27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Thundering Herd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03EF-B35F-4770-839F-F236A0B1C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group of horses running&#10;&#10;Description automatically generated">
            <a:extLst>
              <a:ext uri="{FF2B5EF4-FFF2-40B4-BE49-F238E27FC236}">
                <a16:creationId xmlns:a16="http://schemas.microsoft.com/office/drawing/2014/main" id="{4EB8F8A4-3B21-4B2A-AE32-1592A148D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27" y="862674"/>
            <a:ext cx="6830833" cy="51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73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787F91-D9A0-43E9-9717-A89C1AF6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Fallacies of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DEF18-D2C3-4D0B-9174-2311251F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network is reliable</a:t>
            </a:r>
          </a:p>
          <a:p>
            <a:r>
              <a:rPr lang="en-US" dirty="0"/>
              <a:t>Latency is zero</a:t>
            </a:r>
          </a:p>
          <a:p>
            <a:r>
              <a:rPr lang="en-US" dirty="0"/>
              <a:t>Bandwidth is infinite</a:t>
            </a:r>
          </a:p>
          <a:p>
            <a:r>
              <a:rPr lang="en-US" dirty="0"/>
              <a:t>The network is secure</a:t>
            </a:r>
          </a:p>
          <a:p>
            <a:r>
              <a:rPr lang="en-US" dirty="0"/>
              <a:t>Topology doesn't change</a:t>
            </a:r>
          </a:p>
          <a:p>
            <a:r>
              <a:rPr lang="en-US" dirty="0"/>
              <a:t>There is one administrator</a:t>
            </a:r>
          </a:p>
          <a:p>
            <a:r>
              <a:rPr lang="en-US" dirty="0"/>
              <a:t>Transport cost is zero</a:t>
            </a:r>
          </a:p>
          <a:p>
            <a:r>
              <a:rPr lang="en-US" dirty="0"/>
              <a:t>The network is homogeneous</a:t>
            </a:r>
          </a:p>
        </p:txBody>
      </p:sp>
    </p:spTree>
    <p:extLst>
      <p:ext uri="{BB962C8B-B14F-4D97-AF65-F5344CB8AC3E}">
        <p14:creationId xmlns:p14="http://schemas.microsoft.com/office/powerpoint/2010/main" val="416912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45813-8E1B-4469-8AF5-FA466DEDE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" y="-151880"/>
            <a:ext cx="12189043" cy="812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32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riting on a blackboard&#10;&#10;Description automatically generated with medium confidence">
            <a:extLst>
              <a:ext uri="{FF2B5EF4-FFF2-40B4-BE49-F238E27FC236}">
                <a16:creationId xmlns:a16="http://schemas.microsoft.com/office/drawing/2014/main" id="{2A49E1E2-FBD4-484E-9C35-FD83475B7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48" y="725529"/>
            <a:ext cx="8440104" cy="5406942"/>
          </a:xfrm>
        </p:spPr>
      </p:pic>
    </p:spTree>
    <p:extLst>
      <p:ext uri="{BB962C8B-B14F-4D97-AF65-F5344CB8AC3E}">
        <p14:creationId xmlns:p14="http://schemas.microsoft.com/office/powerpoint/2010/main" val="3568838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90A0-AA8F-4942-B230-A40F9800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Payment API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3D9DF9-2C4A-43ED-A9D5-680BD5495D29}"/>
              </a:ext>
            </a:extLst>
          </p:cNvPr>
          <p:cNvSpPr/>
          <p:nvPr/>
        </p:nvSpPr>
        <p:spPr>
          <a:xfrm>
            <a:off x="1400537" y="2946666"/>
            <a:ext cx="2291785" cy="1559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Game App</a:t>
            </a:r>
          </a:p>
          <a:p>
            <a:pPr algn="ctr"/>
            <a:r>
              <a:rPr lang="en-US" dirty="0"/>
              <a:t>(ASP.NET App)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C71D0E-99FB-42EC-8B73-3B1BC0D9FA45}"/>
              </a:ext>
            </a:extLst>
          </p:cNvPr>
          <p:cNvSpPr/>
          <p:nvPr/>
        </p:nvSpPr>
        <p:spPr>
          <a:xfrm>
            <a:off x="7317132" y="2829018"/>
            <a:ext cx="2623595" cy="1794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 Process (Function App)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CD3CCA-DAC2-4875-B7D9-74BD84C3E362}"/>
              </a:ext>
            </a:extLst>
          </p:cNvPr>
          <p:cNvSpPr/>
          <p:nvPr/>
        </p:nvSpPr>
        <p:spPr>
          <a:xfrm>
            <a:off x="4874870" y="4031792"/>
            <a:ext cx="1388962" cy="94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 Topic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5D6B4D-13B8-4FF7-B996-58AB8B4F11B7}"/>
              </a:ext>
            </a:extLst>
          </p:cNvPr>
          <p:cNvSpPr/>
          <p:nvPr/>
        </p:nvSpPr>
        <p:spPr>
          <a:xfrm>
            <a:off x="4874870" y="2502425"/>
            <a:ext cx="1388962" cy="94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E61DA9-3786-4E1A-95BA-313900C1B7D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692322" y="2976987"/>
            <a:ext cx="1182548" cy="74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887E19-7826-406D-8A3B-69F6F23BB6F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6263832" y="2976987"/>
            <a:ext cx="1053300" cy="74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465228-96A4-4400-BAEB-3860916F3682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6263832" y="3726510"/>
            <a:ext cx="1053300" cy="77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8953B1-BC9C-4C58-8FC6-E5B9C72E89C7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 flipV="1">
            <a:off x="3692322" y="3726510"/>
            <a:ext cx="1182548" cy="77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052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061" y="1615257"/>
            <a:ext cx="11353177" cy="942413"/>
          </a:xfrm>
        </p:spPr>
        <p:txBody>
          <a:bodyPr anchor="t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Event-Driven Applications Using Azure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A80F32-C68B-4E03-BCAE-34973D7AA2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5279" y="3686143"/>
            <a:ext cx="9144000" cy="2842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Dustin Ewers</a:t>
            </a:r>
          </a:p>
          <a:p>
            <a:pPr algn="l"/>
            <a:r>
              <a:rPr lang="en-US" dirty="0"/>
              <a:t>Centare</a:t>
            </a:r>
          </a:p>
          <a:p>
            <a:pPr algn="l"/>
            <a:r>
              <a:rPr lang="en-US" dirty="0"/>
              <a:t>www.dustinewers.com</a:t>
            </a:r>
          </a:p>
          <a:p>
            <a:pPr algn="l"/>
            <a:r>
              <a:rPr lang="en-US" dirty="0">
                <a:hlinkClick r:id="rId2"/>
              </a:rPr>
              <a:t>https://www.linkedin.com/in/dustinewers/</a:t>
            </a:r>
            <a:endParaRPr lang="en-US" dirty="0"/>
          </a:p>
          <a:p>
            <a:pPr algn="l"/>
            <a:r>
              <a:rPr lang="en-US" dirty="0"/>
              <a:t>https://github.com/DustinEwers/event-driven-arch-azure</a:t>
            </a:r>
          </a:p>
        </p:txBody>
      </p:sp>
    </p:spTree>
    <p:extLst>
      <p:ext uri="{BB962C8B-B14F-4D97-AF65-F5344CB8AC3E}">
        <p14:creationId xmlns:p14="http://schemas.microsoft.com/office/powerpoint/2010/main" val="1407880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THAT.us.png" descr="THAT.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279" y="1615257"/>
            <a:ext cx="11168959" cy="1894706"/>
          </a:xfrm>
        </p:spPr>
        <p:txBody>
          <a:bodyPr anchor="t">
            <a:normAutofit fontScale="9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Event-Driven Applications Using Azure</a:t>
            </a:r>
            <a:endParaRPr lang="en-US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A80F32-C68B-4E03-BCAE-34973D7AA2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5279" y="4552651"/>
            <a:ext cx="6841402" cy="17686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Dustin Ewers</a:t>
            </a:r>
          </a:p>
          <a:p>
            <a:pPr algn="l"/>
            <a:r>
              <a:rPr lang="en-US" dirty="0"/>
              <a:t>Centare</a:t>
            </a:r>
          </a:p>
          <a:p>
            <a:pPr algn="l"/>
            <a:r>
              <a:rPr lang="en-US" dirty="0"/>
              <a:t>www.dustinewers.com</a:t>
            </a:r>
          </a:p>
          <a:p>
            <a:pPr algn="l"/>
            <a:r>
              <a:rPr lang="en-US" dirty="0">
                <a:hlinkClick r:id="rId2"/>
              </a:rPr>
              <a:t>https://www.linkedin.com/in/dustinewers/</a:t>
            </a:r>
            <a:endParaRPr lang="en-US" dirty="0"/>
          </a:p>
          <a:p>
            <a:pPr algn="l"/>
            <a:r>
              <a:rPr lang="en-US" dirty="0"/>
              <a:t>https://github.com/DustinEwers/event-driven-arch-azure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FBF86-B22E-4164-8D71-AFD3B8D5DF92}"/>
              </a:ext>
            </a:extLst>
          </p:cNvPr>
          <p:cNvSpPr txBox="1"/>
          <p:nvPr/>
        </p:nvSpPr>
        <p:spPr>
          <a:xfrm>
            <a:off x="3047427" y="324605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9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D823-2902-4328-91C2-961C5777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story begins…</a:t>
            </a:r>
          </a:p>
        </p:txBody>
      </p:sp>
      <p:pic>
        <p:nvPicPr>
          <p:cNvPr id="5" name="Picture 4" descr="A picture containing car bomb, factory, weapon&#10;&#10;Description automatically generated">
            <a:extLst>
              <a:ext uri="{FF2B5EF4-FFF2-40B4-BE49-F238E27FC236}">
                <a16:creationId xmlns:a16="http://schemas.microsoft.com/office/drawing/2014/main" id="{765D858E-6916-438A-A324-5508B554F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482725"/>
            <a:ext cx="71437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EBEE-DE48-4E8C-9B47-93A0EFB6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52" y="2766219"/>
            <a:ext cx="3834246" cy="1325563"/>
          </a:xfrm>
        </p:spPr>
        <p:txBody>
          <a:bodyPr>
            <a:normAutofit fontScale="90000"/>
          </a:bodyPr>
          <a:lstStyle/>
          <a:p>
            <a:r>
              <a:rPr lang="en-US" sz="7300" dirty="0">
                <a:solidFill>
                  <a:schemeClr val="bg1">
                    <a:lumMod val="95000"/>
                  </a:schemeClr>
                </a:solidFill>
              </a:rPr>
              <a:t>Roadmap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A095D9-63A6-443E-A79B-06030250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344" y="1253331"/>
            <a:ext cx="6846455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What is Event Driven Architecture?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When is it useful?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How to implement it?</a:t>
            </a:r>
          </a:p>
        </p:txBody>
      </p:sp>
    </p:spTree>
    <p:extLst>
      <p:ext uri="{BB962C8B-B14F-4D97-AF65-F5344CB8AC3E}">
        <p14:creationId xmlns:p14="http://schemas.microsoft.com/office/powerpoint/2010/main" val="51361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34485-79A9-494E-9E79-4C0119AD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Event Driven Architecture?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0F9A7-9600-4A4A-9C03-5065046D7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why should I care?</a:t>
            </a:r>
          </a:p>
        </p:txBody>
      </p:sp>
    </p:spTree>
    <p:extLst>
      <p:ext uri="{BB962C8B-B14F-4D97-AF65-F5344CB8AC3E}">
        <p14:creationId xmlns:p14="http://schemas.microsoft.com/office/powerpoint/2010/main" val="226237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762DC-B31E-4B92-9ABD-E5417094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Monolith to Microservices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67207B-B890-44B4-A1AC-74213291FE9D}"/>
              </a:ext>
            </a:extLst>
          </p:cNvPr>
          <p:cNvSpPr/>
          <p:nvPr/>
        </p:nvSpPr>
        <p:spPr>
          <a:xfrm>
            <a:off x="838200" y="1563366"/>
            <a:ext cx="2662177" cy="4536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93516A-63F1-4EE4-BCD7-A422BDB1C042}"/>
              </a:ext>
            </a:extLst>
          </p:cNvPr>
          <p:cNvSpPr/>
          <p:nvPr/>
        </p:nvSpPr>
        <p:spPr>
          <a:xfrm>
            <a:off x="4155310" y="3582756"/>
            <a:ext cx="210659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A4D135-AA4D-4D8A-9759-A8A4B9775BCE}"/>
              </a:ext>
            </a:extLst>
          </p:cNvPr>
          <p:cNvSpPr/>
          <p:nvPr/>
        </p:nvSpPr>
        <p:spPr>
          <a:xfrm>
            <a:off x="6910085" y="1563366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2A9FA5-5E3E-4C5E-908D-C852E1A81B21}"/>
              </a:ext>
            </a:extLst>
          </p:cNvPr>
          <p:cNvSpPr/>
          <p:nvPr/>
        </p:nvSpPr>
        <p:spPr>
          <a:xfrm>
            <a:off x="8891285" y="1563365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0D6679-0C04-41E2-BCBF-9A5E8A2F35B1}"/>
              </a:ext>
            </a:extLst>
          </p:cNvPr>
          <p:cNvSpPr/>
          <p:nvPr/>
        </p:nvSpPr>
        <p:spPr>
          <a:xfrm>
            <a:off x="6910085" y="3093334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375BF9-0763-4A7A-989C-A6582C78B7F8}"/>
              </a:ext>
            </a:extLst>
          </p:cNvPr>
          <p:cNvSpPr/>
          <p:nvPr/>
        </p:nvSpPr>
        <p:spPr>
          <a:xfrm>
            <a:off x="8947229" y="3093333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ABDFD3-9E4A-47CD-8AEF-4C9EE9842B23}"/>
              </a:ext>
            </a:extLst>
          </p:cNvPr>
          <p:cNvSpPr/>
          <p:nvPr/>
        </p:nvSpPr>
        <p:spPr>
          <a:xfrm>
            <a:off x="6910085" y="4619766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170C37-A5CC-4A4D-BDE7-30EE4FDE2FDF}"/>
              </a:ext>
            </a:extLst>
          </p:cNvPr>
          <p:cNvSpPr/>
          <p:nvPr/>
        </p:nvSpPr>
        <p:spPr>
          <a:xfrm>
            <a:off x="8947229" y="4619767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29C8DB-83A6-4FB1-802D-D385D54F3318}"/>
              </a:ext>
            </a:extLst>
          </p:cNvPr>
          <p:cNvSpPr/>
          <p:nvPr/>
        </p:nvSpPr>
        <p:spPr>
          <a:xfrm>
            <a:off x="2186737" y="2883171"/>
            <a:ext cx="2216258" cy="92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Service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6DAD6F-19DC-4142-B358-4BC04F0C7041}"/>
              </a:ext>
            </a:extLst>
          </p:cNvPr>
          <p:cNvSpPr/>
          <p:nvPr/>
        </p:nvSpPr>
        <p:spPr>
          <a:xfrm>
            <a:off x="6222238" y="2062964"/>
            <a:ext cx="3006128" cy="92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Service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45384B-5143-43FA-BFA0-84D39B91C10D}"/>
              </a:ext>
            </a:extLst>
          </p:cNvPr>
          <p:cNvSpPr/>
          <p:nvPr/>
        </p:nvSpPr>
        <p:spPr>
          <a:xfrm>
            <a:off x="6294060" y="3783229"/>
            <a:ext cx="2913681" cy="991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FF3366-1635-4378-A199-102BD2D492B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402995" y="3346183"/>
            <a:ext cx="1891065" cy="932992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FF3729-E6BE-4EF5-A794-2E7BFF2657E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402995" y="2525976"/>
            <a:ext cx="1819243" cy="820207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1EE516-A5F9-4B05-8FCB-A1DD8CA045AF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H="1" flipV="1">
            <a:off x="7725302" y="2988988"/>
            <a:ext cx="25599" cy="794241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90281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terialPP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erialPPtheme" id="{49627983-3D9C-4C97-A37A-5558417AFE27}" vid="{BB3ACB18-27AF-487F-BF50-81A71D1597BE}"/>
    </a:ext>
  </a:extLst>
</a:theme>
</file>

<file path=ppt/theme/theme2.xml><?xml version="1.0" encoding="utf-8"?>
<a:theme xmlns:a="http://schemas.openxmlformats.org/drawingml/2006/main" name="1_MaterialPP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erialPPtheme" id="{49627983-3D9C-4C97-A37A-5558417AFE27}" vid="{BB3ACB18-27AF-487F-BF50-81A71D1597BE}"/>
    </a:ext>
  </a:extLst>
</a:theme>
</file>

<file path=ppt/theme/theme3.xml><?xml version="1.0" encoding="utf-8"?>
<a:theme xmlns:a="http://schemas.openxmlformats.org/drawingml/2006/main" name="Office Theme">
  <a:themeElements>
    <a:clrScheme name="Brand 2020">
      <a:dk1>
        <a:srgbClr val="817986"/>
      </a:dk1>
      <a:lt1>
        <a:srgbClr val="FFFFFF"/>
      </a:lt1>
      <a:dk2>
        <a:srgbClr val="2B2030"/>
      </a:dk2>
      <a:lt2>
        <a:srgbClr val="817986"/>
      </a:lt2>
      <a:accent1>
        <a:srgbClr val="7403B6"/>
      </a:accent1>
      <a:accent2>
        <a:srgbClr val="BE54FC"/>
      </a:accent2>
      <a:accent3>
        <a:srgbClr val="E3B9FE"/>
      </a:accent3>
      <a:accent4>
        <a:srgbClr val="0F8AC9"/>
      </a:accent4>
      <a:accent5>
        <a:srgbClr val="FEDD02"/>
      </a:accent5>
      <a:accent6>
        <a:srgbClr val="A9A9A9"/>
      </a:accent6>
      <a:hlink>
        <a:srgbClr val="F18A20"/>
      </a:hlink>
      <a:folHlink>
        <a:srgbClr val="FFD4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MaterialPPtheme</Template>
  <TotalTime>14750</TotalTime>
  <Words>1489</Words>
  <Application>Microsoft Office PowerPoint</Application>
  <PresentationFormat>Widescreen</PresentationFormat>
  <Paragraphs>321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-apple-system</vt:lpstr>
      <vt:lpstr>Arial</vt:lpstr>
      <vt:lpstr>Calibri</vt:lpstr>
      <vt:lpstr>Franklin Gothic Book</vt:lpstr>
      <vt:lpstr>Franklin Gothic Medium</vt:lpstr>
      <vt:lpstr>Helvetica</vt:lpstr>
      <vt:lpstr>Helvetica Light</vt:lpstr>
      <vt:lpstr>Roboto</vt:lpstr>
      <vt:lpstr>Segoe UI</vt:lpstr>
      <vt:lpstr>MaterialPPtheme</vt:lpstr>
      <vt:lpstr>1_MaterialPPtheme</vt:lpstr>
      <vt:lpstr>Office Theme</vt:lpstr>
      <vt:lpstr>White</vt:lpstr>
      <vt:lpstr>1_White</vt:lpstr>
      <vt:lpstr>PowerPoint Presentation</vt:lpstr>
      <vt:lpstr>PowerPoint Presentation</vt:lpstr>
      <vt:lpstr>About Centare</vt:lpstr>
      <vt:lpstr>Building Event-Driven Applications Using Azure</vt:lpstr>
      <vt:lpstr>Our story begins…</vt:lpstr>
      <vt:lpstr>Roadmap</vt:lpstr>
      <vt:lpstr>What is Event Driven Architecture?</vt:lpstr>
      <vt:lpstr>Scenario 1: Monolith to Microservices</vt:lpstr>
      <vt:lpstr>PowerPoint Presentation</vt:lpstr>
      <vt:lpstr>PowerPoint Presentation</vt:lpstr>
      <vt:lpstr>Scenario 2: Long Running Processes</vt:lpstr>
      <vt:lpstr>Scenario 3: Inventories and Ledgers</vt:lpstr>
      <vt:lpstr>Scenario 4: Data Flows</vt:lpstr>
      <vt:lpstr>What do these things have in common?</vt:lpstr>
      <vt:lpstr>Components</vt:lpstr>
      <vt:lpstr>PowerPoint Presentation</vt:lpstr>
      <vt:lpstr>PowerPoint Presentation</vt:lpstr>
      <vt:lpstr>What is an event?</vt:lpstr>
      <vt:lpstr>Event Patterns</vt:lpstr>
      <vt:lpstr>Scaling with Queues</vt:lpstr>
      <vt:lpstr>Decoupling Apps with Topics</vt:lpstr>
      <vt:lpstr>How to do it?</vt:lpstr>
      <vt:lpstr>Service Bus APIs</vt:lpstr>
      <vt:lpstr>PowerPoint Presentation</vt:lpstr>
      <vt:lpstr>Event Sourcing</vt:lpstr>
      <vt:lpstr>Event Streaming</vt:lpstr>
      <vt:lpstr>How to do it?</vt:lpstr>
      <vt:lpstr>Pitfalls</vt:lpstr>
      <vt:lpstr>Breaking the Space-Time Continuum</vt:lpstr>
      <vt:lpstr>Logging &amp; Tracking Events</vt:lpstr>
      <vt:lpstr>Thundering Herd Problem</vt:lpstr>
      <vt:lpstr>Fallacies of Distributed Computing</vt:lpstr>
      <vt:lpstr>PowerPoint Presentation</vt:lpstr>
      <vt:lpstr>PowerPoint Presentation</vt:lpstr>
      <vt:lpstr>Demo – Payment API</vt:lpstr>
      <vt:lpstr>Building Event-Driven Applications Using Azure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Event-Driven Applications Using Azure</dc:title>
  <dc:creator>Dustin Ewers</dc:creator>
  <cp:lastModifiedBy>Dustin Ewers</cp:lastModifiedBy>
  <cp:revision>2</cp:revision>
  <dcterms:created xsi:type="dcterms:W3CDTF">2020-10-28T13:56:15Z</dcterms:created>
  <dcterms:modified xsi:type="dcterms:W3CDTF">2021-07-29T21:41:36Z</dcterms:modified>
</cp:coreProperties>
</file>